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67" r:id="rId3"/>
    <p:sldId id="277" r:id="rId4"/>
    <p:sldId id="283" r:id="rId5"/>
    <p:sldId id="268" r:id="rId6"/>
    <p:sldId id="278" r:id="rId7"/>
    <p:sldId id="258" r:id="rId8"/>
    <p:sldId id="269" r:id="rId9"/>
    <p:sldId id="284" r:id="rId10"/>
    <p:sldId id="285" r:id="rId11"/>
    <p:sldId id="270" r:id="rId12"/>
    <p:sldId id="286" r:id="rId13"/>
    <p:sldId id="298" r:id="rId14"/>
    <p:sldId id="289" r:id="rId15"/>
    <p:sldId id="287" r:id="rId16"/>
    <p:sldId id="299" r:id="rId17"/>
    <p:sldId id="271" r:id="rId18"/>
    <p:sldId id="272" r:id="rId19"/>
    <p:sldId id="279" r:id="rId20"/>
    <p:sldId id="273" r:id="rId21"/>
    <p:sldId id="290" r:id="rId22"/>
    <p:sldId id="291" r:id="rId23"/>
    <p:sldId id="292" r:id="rId24"/>
    <p:sldId id="259" r:id="rId25"/>
    <p:sldId id="280" r:id="rId26"/>
    <p:sldId id="260" r:id="rId27"/>
    <p:sldId id="296" r:id="rId28"/>
    <p:sldId id="294" r:id="rId29"/>
    <p:sldId id="297" r:id="rId30"/>
    <p:sldId id="282" r:id="rId31"/>
    <p:sldId id="261" r:id="rId32"/>
    <p:sldId id="300" r:id="rId33"/>
    <p:sldId id="295" r:id="rId34"/>
    <p:sldId id="293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, Heidi" initials="NH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86411"/>
  </p:normalViewPr>
  <p:slideViewPr>
    <p:cSldViewPr snapToGrid="0" snapToObjects="1">
      <p:cViewPr>
        <p:scale>
          <a:sx n="100" d="100"/>
          <a:sy n="100" d="100"/>
        </p:scale>
        <p:origin x="196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91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34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49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>
                <a:solidFill>
                  <a:srgbClr val="0257A1"/>
                </a:solidFill>
              </a:rPr>
              <a:t>DataScience</a:t>
            </a:r>
            <a:r>
              <a:rPr lang="en-US" sz="1600" b="1" kern="0" dirty="0">
                <a:solidFill>
                  <a:srgbClr val="C00000"/>
                </a:solidFill>
              </a:rPr>
              <a:t>@</a:t>
            </a:r>
            <a:r>
              <a:rPr lang="en-US" sz="1600" b="1" kern="0" dirty="0">
                <a:solidFill>
                  <a:srgbClr val="0257A1"/>
                </a:solidFill>
              </a:rPr>
              <a:t>SMU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mailto:jakemdrew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product-reviews/B01F48QLFA" TargetMode="External"/><Relationship Id="rId3" Type="http://schemas.openxmlformats.org/officeDocument/2006/relationships/hyperlink" Target="mailto:jakemdrew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Comparative Study of Sentiment Analysis with Product Reviews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Rashed Iqbal</a:t>
            </a:r>
          </a:p>
          <a:p>
            <a:r>
              <a:rPr lang="en-US" dirty="0"/>
              <a:t>Aravind Veluchamy</a:t>
            </a:r>
          </a:p>
          <a:p>
            <a:r>
              <a:rPr lang="en-US" dirty="0"/>
              <a:t>Heidi Nguyen </a:t>
            </a:r>
          </a:p>
          <a:p>
            <a:r>
              <a:rPr lang="en-US" dirty="0"/>
              <a:t>Mamadou Lamine Diop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Exploratory Data Analysis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53268"/>
            <a:ext cx="8060770" cy="3423563"/>
          </a:xfrm>
        </p:spPr>
      </p:pic>
    </p:spTree>
    <p:extLst>
      <p:ext uri="{BB962C8B-B14F-4D97-AF65-F5344CB8AC3E}">
        <p14:creationId xmlns:p14="http://schemas.microsoft.com/office/powerpoint/2010/main" val="15996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and Feature Extraction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51">
            <a:extLst>
              <a:ext uri="{FF2B5EF4-FFF2-40B4-BE49-F238E27FC236}">
                <a16:creationId xmlns:a16="http://schemas.microsoft.com/office/drawing/2014/main" xmlns="" id="{08DC6142-BEDF-B147-B401-FFAA44F91D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"/>
          <a:stretch/>
        </p:blipFill>
        <p:spPr bwMode="auto">
          <a:xfrm>
            <a:off x="1221370" y="1828801"/>
            <a:ext cx="6701259" cy="4325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77" y="1534603"/>
            <a:ext cx="4527550" cy="478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0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Pre-Processing (cont’d)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77" y="1534603"/>
            <a:ext cx="4527550" cy="478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7428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Bag </a:t>
            </a:r>
            <a:r>
              <a:rPr lang="en-US" dirty="0"/>
              <a:t>of Words - Term Frequency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572322"/>
            <a:ext cx="7886700" cy="4604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The probability distribution of </a:t>
            </a:r>
            <a:r>
              <a:rPr lang="en-US" sz="2800" b="1" dirty="0" smtClean="0"/>
              <a:t>words </a:t>
            </a:r>
            <a:r>
              <a:rPr lang="en-US" sz="2800" b="1" dirty="0"/>
              <a:t>in document</a:t>
            </a:r>
            <a:r>
              <a:rPr lang="en-US" sz="2800" b="1" dirty="0" smtClean="0"/>
              <a:t>. 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51" y="2549225"/>
            <a:ext cx="2982981" cy="3559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47" y="2487168"/>
            <a:ext cx="3037993" cy="36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 Frequency Inverse Document </a:t>
            </a:r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94410" y="2003770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pPr marL="1371600" lvl="3" indent="0">
              <a:buNone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1371600" lvl="3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X</a:t>
            </a:r>
            <a:r>
              <a:rPr lang="en-US" sz="2200" dirty="0" smtClean="0"/>
              <a:t>	</a:t>
            </a:r>
          </a:p>
          <a:p>
            <a:endParaRPr lang="en-US" sz="3400" dirty="0" smtClean="0"/>
          </a:p>
          <a:p>
            <a:pPr marL="1371600" lvl="3" indent="0"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= </a:t>
            </a:r>
          </a:p>
          <a:p>
            <a:pPr marL="0" indent="0">
              <a:buNone/>
            </a:pPr>
            <a:r>
              <a:rPr lang="en-US" sz="3000" dirty="0" smtClean="0"/>
              <a:t>         </a:t>
            </a:r>
            <a:r>
              <a:rPr lang="en-US" sz="3000" dirty="0" smtClean="0">
                <a:solidFill>
                  <a:srgbClr val="C00000"/>
                </a:solidFill>
              </a:rPr>
              <a:t>ID-IDF</a:t>
            </a:r>
          </a:p>
          <a:p>
            <a:pPr marL="0" indent="0">
              <a:buNone/>
            </a:pPr>
            <a:endParaRPr lang="en-US" sz="3000" i="1" dirty="0" smtClean="0"/>
          </a:p>
          <a:p>
            <a:r>
              <a:rPr lang="en-US" sz="3000" i="1" dirty="0" smtClean="0"/>
              <a:t>TF: </a:t>
            </a:r>
            <a:r>
              <a:rPr lang="en-US" sz="3000" dirty="0"/>
              <a:t> the weight for each word is equal to its frequency of occurrence in that document.</a:t>
            </a:r>
            <a:endParaRPr lang="en-US" sz="3000" dirty="0" smtClean="0"/>
          </a:p>
          <a:p>
            <a:r>
              <a:rPr lang="en-US" sz="3000" dirty="0" smtClean="0"/>
              <a:t>IDF: </a:t>
            </a:r>
            <a:r>
              <a:rPr lang="en-US" sz="3000" dirty="0"/>
              <a:t>value represents a</a:t>
            </a:r>
            <a:r>
              <a:rPr lang="en-US" sz="3000" dirty="0" smtClean="0"/>
              <a:t> </a:t>
            </a:r>
            <a:r>
              <a:rPr lang="en-US" sz="3000" dirty="0"/>
              <a:t>term's relative importance within a document</a:t>
            </a:r>
            <a:r>
              <a:rPr lang="en-US" sz="3000" dirty="0" smtClean="0"/>
              <a:t>.</a:t>
            </a: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6" y="4324298"/>
            <a:ext cx="4041703" cy="675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41" y="1729123"/>
            <a:ext cx="1995032" cy="21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TFIDF?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r>
              <a:rPr lang="en-US" sz="3400" b="1" dirty="0" smtClean="0"/>
              <a:t>To scale </a:t>
            </a:r>
            <a:r>
              <a:rPr lang="en-US" sz="3400" b="1" dirty="0"/>
              <a:t>down the impact of frequent and less informative features </a:t>
            </a:r>
            <a:r>
              <a:rPr lang="en-US" sz="3400" dirty="0"/>
              <a:t>than features that occur in a small fraction of the training data. </a:t>
            </a:r>
            <a:endParaRPr lang="en-US" sz="3400" i="1" dirty="0" smtClean="0"/>
          </a:p>
          <a:p>
            <a:pPr marL="0" indent="0">
              <a:buNone/>
            </a:pPr>
            <a:r>
              <a:rPr lang="en-US" sz="3400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62" y="1633133"/>
            <a:ext cx="5281998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6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 and Splitting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3" lvl="1" indent="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 Split </a:t>
            </a:r>
            <a:r>
              <a:rPr lang="en-US" sz="3200" dirty="0">
                <a:solidFill>
                  <a:schemeClr val="tx1"/>
                </a:solidFill>
              </a:rPr>
              <a:t>data 80/20 for training/testing. </a:t>
            </a:r>
          </a:p>
          <a:p>
            <a:pPr marL="11113" lvl="1" indent="0">
              <a:buFont typeface="Arial" charset="0"/>
              <a:buChar char="•"/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 Both </a:t>
            </a:r>
            <a:r>
              <a:rPr lang="en-US" sz="3200" dirty="0">
                <a:solidFill>
                  <a:schemeClr val="tx1"/>
                </a:solidFill>
              </a:rPr>
              <a:t>training and testing go through text pre-processing and IFIDF feature </a:t>
            </a:r>
            <a:r>
              <a:rPr lang="en-US" sz="3200" dirty="0" smtClean="0">
                <a:solidFill>
                  <a:schemeClr val="tx1"/>
                </a:solidFill>
              </a:rPr>
              <a:t>extraction. </a:t>
            </a:r>
            <a:endParaRPr lang="en-US" sz="32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F33B903-F403-4C4B-BD08-BF00AD52B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Supervised Machine Learning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Support Vector Machine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34022B-E9A9-0B4F-8FE7-45FD4DA7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9" y="2222023"/>
            <a:ext cx="7907316" cy="26510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79C6C3F-646E-D04D-9ED6-47202028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9009" y="4873083"/>
            <a:ext cx="3668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Source: (Jake Drew Ph.D., 2017).</a:t>
            </a:r>
            <a:endParaRPr lang="en-US" sz="1200" dirty="0">
              <a:latin typeface="Arial" charset="0"/>
              <a:ea typeface="Arial" charset="0"/>
              <a:cs typeface="Arial" charset="0"/>
              <a:hlinkClick r:id="rId3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In order to </a:t>
            </a:r>
            <a:r>
              <a:rPr lang="en-US" altLang="en-US" dirty="0" smtClean="0">
                <a:latin typeface="Arial" panose="020B0604020202020204" pitchFamily="34" charset="0"/>
              </a:rPr>
              <a:t>understand </a:t>
            </a:r>
            <a:r>
              <a:rPr lang="en-US" altLang="en-US" dirty="0">
                <a:latin typeface="Arial" panose="020B0604020202020204" pitchFamily="34" charset="0"/>
              </a:rPr>
              <a:t>how </a:t>
            </a:r>
            <a:r>
              <a:rPr lang="en-US" altLang="en-US" dirty="0" smtClean="0">
                <a:latin typeface="Arial" panose="020B0604020202020204" pitchFamily="34" charset="0"/>
              </a:rPr>
              <a:t>e-commercial customers evaluate </a:t>
            </a:r>
            <a:r>
              <a:rPr lang="en-US" altLang="en-US" dirty="0">
                <a:latin typeface="Arial" panose="020B0604020202020204" pitchFamily="34" charset="0"/>
              </a:rPr>
              <a:t>a product or a </a:t>
            </a:r>
            <a:r>
              <a:rPr lang="en-US" altLang="en-US" dirty="0" smtClean="0">
                <a:latin typeface="Arial" panose="020B0604020202020204" pitchFamily="34" charset="0"/>
              </a:rPr>
              <a:t>service, </a:t>
            </a:r>
            <a:r>
              <a:rPr lang="en-US" altLang="en-US" dirty="0">
                <a:latin typeface="Arial" panose="020B0604020202020204" pitchFamily="34" charset="0"/>
              </a:rPr>
              <a:t>it is important to extract sentiment in a efficient </a:t>
            </a:r>
            <a:r>
              <a:rPr lang="en-US" altLang="en-US" dirty="0" smtClean="0">
                <a:latin typeface="Arial" panose="020B0604020202020204" pitchFamily="34" charset="0"/>
              </a:rPr>
              <a:t>and cost effective way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Lexicon-Based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5C032F42-F940-384F-9578-67A2BA224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606681"/>
            <a:ext cx="8203116" cy="286857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F33B903-F403-4C4B-BD08-BF00AD52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Popular Lexicons for Sentiment Analysis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VADER Lexicon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F33B903-F403-4C4B-BD08-BF00AD52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VADER - Valence Aware Dictionary and Sentiment Reasoner Lexicon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 rule-based sentiment analysis framework that was specially built for analyzing sentiment from </a:t>
            </a:r>
            <a:r>
              <a:rPr lang="en-US" b="1" dirty="0">
                <a:solidFill>
                  <a:schemeClr val="tx1"/>
                </a:solidFill>
              </a:rPr>
              <a:t>social media resources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There are over 9000 lexical </a:t>
            </a:r>
            <a:r>
              <a:rPr lang="en-US" dirty="0" smtClean="0">
                <a:solidFill>
                  <a:schemeClr val="tx1"/>
                </a:solidFill>
              </a:rPr>
              <a:t>features (</a:t>
            </a:r>
            <a:r>
              <a:rPr lang="en-US" dirty="0">
                <a:solidFill>
                  <a:schemeClr val="tx1"/>
                </a:solidFill>
              </a:rPr>
              <a:t>e.g</a:t>
            </a:r>
            <a:r>
              <a:rPr lang="en-US" dirty="0" smtClean="0">
                <a:solidFill>
                  <a:schemeClr val="tx1"/>
                </a:solidFill>
              </a:rPr>
              <a:t>. words)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Each </a:t>
            </a:r>
            <a:r>
              <a:rPr lang="en-US" dirty="0">
                <a:solidFill>
                  <a:schemeClr val="tx1"/>
                </a:solidFill>
              </a:rPr>
              <a:t>feature is </a:t>
            </a:r>
            <a:r>
              <a:rPr lang="en-US" b="1" dirty="0">
                <a:solidFill>
                  <a:schemeClr val="tx1"/>
                </a:solidFill>
              </a:rPr>
              <a:t>rated on a scale </a:t>
            </a:r>
            <a:r>
              <a:rPr lang="en-US" dirty="0">
                <a:solidFill>
                  <a:schemeClr val="tx1"/>
                </a:solidFill>
              </a:rPr>
              <a:t>from -4 (Extremely Negative) +4 (Extremely Positive)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SentiWordNet Lexicon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F33B903-F403-4C4B-BD08-BF00AD52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The </a:t>
            </a:r>
            <a:r>
              <a:rPr lang="en-US" sz="2800" b="1" dirty="0"/>
              <a:t>largest English lexical resource </a:t>
            </a:r>
            <a:r>
              <a:rPr lang="en-US" sz="2800" dirty="0"/>
              <a:t>for sentiment analysis and opinion mining.</a:t>
            </a:r>
          </a:p>
          <a:p>
            <a:pPr lvl="0"/>
            <a:r>
              <a:rPr lang="en-US" sz="2800" dirty="0">
                <a:solidFill>
                  <a:schemeClr val="tx1"/>
                </a:solidFill>
              </a:rPr>
              <a:t>Each word in SentiWordNet </a:t>
            </a:r>
            <a:r>
              <a:rPr lang="en-US" sz="2800" dirty="0" smtClean="0">
                <a:solidFill>
                  <a:schemeClr val="tx1"/>
                </a:solidFill>
              </a:rPr>
              <a:t>is present </a:t>
            </a:r>
            <a:r>
              <a:rPr lang="en-US" sz="2800" dirty="0">
                <a:solidFill>
                  <a:schemeClr val="tx1"/>
                </a:solidFill>
              </a:rPr>
              <a:t>in WordNet (a semantic-oriented lexical database for the English language).</a:t>
            </a:r>
          </a:p>
          <a:p>
            <a:pPr lvl="0"/>
            <a:r>
              <a:rPr lang="en-US" sz="2800" dirty="0">
                <a:solidFill>
                  <a:schemeClr val="tx1"/>
                </a:solidFill>
              </a:rPr>
              <a:t>Each feature is rated with </a:t>
            </a:r>
            <a:r>
              <a:rPr lang="en-US" sz="2800" b="1" dirty="0"/>
              <a:t>3</a:t>
            </a:r>
            <a:r>
              <a:rPr lang="en-US" sz="2800" b="1" dirty="0">
                <a:solidFill>
                  <a:schemeClr val="tx1"/>
                </a:solidFill>
              </a:rPr>
              <a:t> sentiment scores</a:t>
            </a:r>
            <a:r>
              <a:rPr lang="en-US" sz="2800" dirty="0">
                <a:solidFill>
                  <a:schemeClr val="tx1"/>
                </a:solidFill>
              </a:rPr>
              <a:t>: a positive polarity score, a negative polarity score, and an objectivity score.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5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Lexicon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1F33B903-F403-4C4B-BD08-BF00AD52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313"/>
            <a:ext cx="7886700" cy="4351338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Pattern Package: a package for NLP, text analytics, and information retrieval.</a:t>
            </a:r>
          </a:p>
          <a:p>
            <a:pPr lvl="0"/>
            <a:r>
              <a:rPr lang="en-US" sz="2800" dirty="0"/>
              <a:t>It has a sentiment module and modules for </a:t>
            </a:r>
            <a:r>
              <a:rPr lang="en-US" sz="2800" b="1" dirty="0"/>
              <a:t>analyzing mood and modality </a:t>
            </a:r>
            <a:r>
              <a:rPr lang="en-US" sz="2800" dirty="0"/>
              <a:t>of a body of text. </a:t>
            </a:r>
          </a:p>
          <a:p>
            <a:pPr lvl="0"/>
            <a:r>
              <a:rPr lang="en-US" sz="2800" dirty="0"/>
              <a:t>Computes the overall polarity and subjectivity score associated with a text document. </a:t>
            </a:r>
          </a:p>
          <a:p>
            <a:pPr lvl="0"/>
            <a:r>
              <a:rPr lang="en-US" sz="2800" dirty="0"/>
              <a:t>A </a:t>
            </a:r>
            <a:r>
              <a:rPr lang="en-US" sz="2800" b="1" dirty="0"/>
              <a:t>threshold of 0.1 </a:t>
            </a:r>
            <a:r>
              <a:rPr lang="en-US" sz="2800" dirty="0"/>
              <a:t>is recommended by </a:t>
            </a:r>
            <a:r>
              <a:rPr lang="en-US" sz="2800" dirty="0" smtClean="0"/>
              <a:t>pattern lexicon </a:t>
            </a:r>
            <a:r>
              <a:rPr lang="en-US" sz="2800" dirty="0"/>
              <a:t>to compute the final sentiment of a document </a:t>
            </a:r>
            <a:r>
              <a:rPr lang="en-US" sz="2800" b="1" dirty="0"/>
              <a:t>as positive</a:t>
            </a:r>
            <a:r>
              <a:rPr lang="en-US" sz="2800" dirty="0"/>
              <a:t>, and anything below it as negative. </a:t>
            </a:r>
          </a:p>
        </p:txBody>
      </p:sp>
    </p:spTree>
    <p:extLst>
      <p:ext uri="{BB962C8B-B14F-4D97-AF65-F5344CB8AC3E}">
        <p14:creationId xmlns:p14="http://schemas.microsoft.com/office/powerpoint/2010/main" val="212229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dirty="0"/>
              <a:t>Confusion Matrix: </a:t>
            </a:r>
            <a:r>
              <a:rPr lang="en-US" dirty="0" smtClean="0"/>
              <a:t>a </a:t>
            </a:r>
            <a:r>
              <a:rPr lang="en-US" dirty="0"/>
              <a:t>table that is often used to describe the performance of a classification model.</a:t>
            </a:r>
          </a:p>
          <a:p>
            <a:pPr marL="0" indent="0">
              <a:buNone/>
              <a:defRPr/>
            </a:pPr>
            <a:r>
              <a:rPr lang="en-US" dirty="0"/>
              <a:t>   </a:t>
            </a:r>
          </a:p>
          <a:p>
            <a:pPr>
              <a:defRPr/>
            </a:pPr>
            <a:endParaRPr lang="en-US" b="1" dirty="0"/>
          </a:p>
          <a:p>
            <a:pPr marL="0" indent="0">
              <a:buNone/>
              <a:defRPr/>
            </a:pPr>
            <a:endParaRPr lang="en-US" b="1"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19" y="3557238"/>
            <a:ext cx="4725327" cy="14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B7355C-E0AD-1E42-AAF7-6655FE3C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42A077-D8D3-1D40-9D99-CA3E12FBF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99309"/>
            <a:ext cx="7886700" cy="4777654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1800" dirty="0"/>
              <a:t>True positives (TP): correct predictions that an instance is positive</a:t>
            </a:r>
          </a:p>
          <a:p>
            <a:r>
              <a:rPr lang="en-US" sz="1800" dirty="0"/>
              <a:t>True negatives (TN): correct predictions that an instance is negative </a:t>
            </a:r>
          </a:p>
          <a:p>
            <a:r>
              <a:rPr lang="en-US" sz="1800" dirty="0"/>
              <a:t>False positives (FP): incorrect predictions that an instance is positive </a:t>
            </a:r>
          </a:p>
          <a:p>
            <a:r>
              <a:rPr lang="en-US" sz="1800" dirty="0"/>
              <a:t>False negatives (FN): incorrect of predictions that an instance negative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DB33D03-622A-0E41-B06D-7CD98721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5" y="1706645"/>
            <a:ext cx="6658621" cy="20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9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sz="3100" b="1" dirty="0"/>
              <a:t>Accuracy: </a:t>
            </a:r>
            <a:r>
              <a:rPr lang="en-US" sz="3100" dirty="0"/>
              <a:t>the proportion of the total number of predictions that </a:t>
            </a:r>
            <a:r>
              <a:rPr lang="en-US" sz="3100" dirty="0" smtClean="0"/>
              <a:t>are </a:t>
            </a:r>
            <a:r>
              <a:rPr lang="en-US" sz="3100" dirty="0"/>
              <a:t>correct.</a:t>
            </a:r>
          </a:p>
          <a:p>
            <a:pPr>
              <a:defRPr/>
            </a:pPr>
            <a:endParaRPr lang="en-US" sz="3100" dirty="0"/>
          </a:p>
          <a:p>
            <a:pPr>
              <a:defRPr/>
            </a:pPr>
            <a:endParaRPr lang="en-US" sz="3100" dirty="0"/>
          </a:p>
          <a:p>
            <a:pPr>
              <a:defRPr/>
            </a:pPr>
            <a:r>
              <a:rPr lang="en-US" sz="3100" b="1" dirty="0"/>
              <a:t>Recall: </a:t>
            </a:r>
            <a:r>
              <a:rPr lang="en-US" sz="3100" dirty="0"/>
              <a:t>tells how often an actual True instance is predicted to be True. </a:t>
            </a:r>
          </a:p>
          <a:p>
            <a:pPr>
              <a:defRPr/>
            </a:pPr>
            <a:endParaRPr lang="en-US" sz="3100" dirty="0"/>
          </a:p>
          <a:p>
            <a:pPr>
              <a:defRPr/>
            </a:pPr>
            <a:endParaRPr lang="en-US" sz="3100" dirty="0"/>
          </a:p>
          <a:p>
            <a:pPr>
              <a:defRPr/>
            </a:pPr>
            <a:r>
              <a:rPr lang="en-US" sz="3100" dirty="0"/>
              <a:t>We want a </a:t>
            </a:r>
            <a:r>
              <a:rPr lang="en-US" sz="3100" b="1" dirty="0"/>
              <a:t>moderate recall </a:t>
            </a:r>
            <a:r>
              <a:rPr lang="en-US" sz="3100" dirty="0"/>
              <a:t>since it is more costly to predict negative wrong.</a:t>
            </a:r>
          </a:p>
          <a:p>
            <a:pPr>
              <a:defRPr/>
            </a:pPr>
            <a:r>
              <a:rPr lang="en-US" sz="3100" dirty="0"/>
              <a:t>We want </a:t>
            </a:r>
            <a:r>
              <a:rPr lang="en-US" sz="3100" b="1" dirty="0"/>
              <a:t>FN to be minimized </a:t>
            </a:r>
            <a:r>
              <a:rPr lang="en-US" sz="3100" dirty="0"/>
              <a:t>while still accurately labeling them as TP.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48" y="2388215"/>
            <a:ext cx="2908633" cy="94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15" y="3881862"/>
            <a:ext cx="3271774" cy="9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sz="3000" dirty="0"/>
              <a:t>Precision: the proportion of the predicted positive cases that </a:t>
            </a:r>
            <a:r>
              <a:rPr lang="en-US" sz="3000" dirty="0" smtClean="0"/>
              <a:t>are </a:t>
            </a:r>
            <a:r>
              <a:rPr lang="en-US" sz="3000" dirty="0"/>
              <a:t>correct.</a:t>
            </a:r>
          </a:p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r>
              <a:rPr lang="en-US" sz="3000" dirty="0"/>
              <a:t>F1-Score: is a weighted average of the precision and recall, the trade-offs of precision and recall.</a:t>
            </a:r>
          </a:p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r>
              <a:rPr lang="en-US" sz="3000" dirty="0"/>
              <a:t>We want a </a:t>
            </a:r>
            <a:r>
              <a:rPr lang="en-US" sz="3000" b="1" dirty="0"/>
              <a:t>high precision </a:t>
            </a:r>
            <a:r>
              <a:rPr lang="en-US" sz="3000" dirty="0"/>
              <a:t>with </a:t>
            </a:r>
            <a:r>
              <a:rPr lang="en-US" sz="3000" b="1" dirty="0"/>
              <a:t>FP to be minimized </a:t>
            </a:r>
            <a:r>
              <a:rPr lang="en-US" sz="3000" dirty="0"/>
              <a:t>since it is more costly to predict negative wrong. However, the cost of improving recall could cause precision to be worse.   </a:t>
            </a:r>
            <a:endParaRPr lang="en-US" sz="3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defRPr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99" y="2496778"/>
            <a:ext cx="3114380" cy="767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04" y="3935560"/>
            <a:ext cx="4748975" cy="8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701549"/>
              </p:ext>
            </p:extLst>
          </p:nvPr>
        </p:nvGraphicFramePr>
        <p:xfrm>
          <a:off x="868103" y="1690688"/>
          <a:ext cx="7489969" cy="431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4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69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155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95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5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17506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795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Accuracy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Precision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 Score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Confusion</a:t>
                      </a:r>
                      <a:r>
                        <a:rPr lang="en-US" sz="1400" baseline="0" dirty="0"/>
                        <a:t> Matrix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Pattern Lexicon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0.69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0.88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u="sng" dirty="0">
                          <a:solidFill>
                            <a:srgbClr val="C00000"/>
                          </a:solidFill>
                        </a:rPr>
                        <a:t>0.72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/>
                        <a:t>0.79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[[5063, 2015], [688, 958]]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Vader Lexicon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0.82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0.90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0.88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[[6237, 841], [716, 930]]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SentiWordNet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0.80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0.86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0.90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0.88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[[6367, 711], [1043, 603]]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Support Vector Machine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0.98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0.93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[[6942, 136], [837, 809]]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Gradient Boosting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0.88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0.97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0.93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[[6887, 191], [863, 783]]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64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Logistic Regression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0.89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0.90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0.97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/>
                        <a:t>0.94</a:t>
                      </a:r>
                    </a:p>
                  </a:txBody>
                  <a:tcPr marL="68580" marR="68580" marT="34290" marB="3429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1400" dirty="0"/>
                        <a:t>[[6892, 186], [765, 881]]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5577840" y="4096512"/>
            <a:ext cx="484632" cy="190841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3175">
                  <a:solidFill>
                    <a:schemeClr val="tx1"/>
                  </a:solidFill>
                </a:ln>
              </a:rPr>
              <a:t>Results</a:t>
            </a:r>
            <a:r>
              <a:rPr lang="en-US" dirty="0"/>
              <a:t> (cont’d)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09430"/>
            <a:ext cx="8317666" cy="1374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90491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500" dirty="0"/>
              <a:t>Confusion Matrix Comparison</a:t>
            </a:r>
          </a:p>
          <a:p>
            <a:pPr marL="0" indent="0">
              <a:buNone/>
              <a:defRPr/>
            </a:pPr>
            <a:endParaRPr lang="en-US" sz="350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sz="3500" dirty="0"/>
          </a:p>
          <a:p>
            <a:pPr marL="0" indent="0">
              <a:buNone/>
              <a:defRPr/>
            </a:pPr>
            <a:endParaRPr lang="en-US" sz="35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2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2600" b="1" dirty="0">
                <a:solidFill>
                  <a:schemeClr val="tx1"/>
                </a:solidFill>
              </a:rPr>
              <a:t>Pattern </a:t>
            </a:r>
            <a:r>
              <a:rPr lang="en-US" sz="2600" b="1" dirty="0" smtClean="0">
                <a:solidFill>
                  <a:schemeClr val="tx1"/>
                </a:solidFill>
              </a:rPr>
              <a:t>lexicon performs </a:t>
            </a:r>
            <a:r>
              <a:rPr lang="en-US" sz="2600" b="1" dirty="0">
                <a:solidFill>
                  <a:schemeClr val="tx1"/>
                </a:solidFill>
              </a:rPr>
              <a:t>best </a:t>
            </a:r>
            <a:r>
              <a:rPr lang="en-US" sz="2600" dirty="0">
                <a:solidFill>
                  <a:schemeClr val="tx1"/>
                </a:solidFill>
              </a:rPr>
              <a:t>in term of predicting </a:t>
            </a:r>
            <a:r>
              <a:rPr lang="en-US" sz="2600" b="1" dirty="0">
                <a:solidFill>
                  <a:schemeClr val="tx1"/>
                </a:solidFill>
              </a:rPr>
              <a:t>true </a:t>
            </a:r>
            <a:r>
              <a:rPr lang="en-US" sz="2600" b="1" dirty="0"/>
              <a:t>n</a:t>
            </a:r>
            <a:r>
              <a:rPr lang="en-US" sz="2600" b="1" dirty="0">
                <a:solidFill>
                  <a:schemeClr val="tx1"/>
                </a:solidFill>
              </a:rPr>
              <a:t>egative </a:t>
            </a:r>
            <a:r>
              <a:rPr lang="en-US" sz="2600" dirty="0">
                <a:solidFill>
                  <a:schemeClr val="tx1"/>
                </a:solidFill>
              </a:rPr>
              <a:t>correctly.</a:t>
            </a:r>
          </a:p>
          <a:p>
            <a:pPr>
              <a:defRPr/>
            </a:pPr>
            <a:r>
              <a:rPr lang="en-US" sz="2600" dirty="0">
                <a:solidFill>
                  <a:schemeClr val="tx1"/>
                </a:solidFill>
              </a:rPr>
              <a:t>Surprisingly, SentiWordNet performs worse in </a:t>
            </a:r>
            <a:r>
              <a:rPr lang="en-US" sz="2600" dirty="0" smtClean="0">
                <a:solidFill>
                  <a:schemeClr val="tx1"/>
                </a:solidFill>
              </a:rPr>
              <a:t>terms </a:t>
            </a:r>
            <a:r>
              <a:rPr lang="en-US" sz="2600" dirty="0">
                <a:solidFill>
                  <a:schemeClr val="tx1"/>
                </a:solidFill>
              </a:rPr>
              <a:t>of predicting </a:t>
            </a:r>
            <a:r>
              <a:rPr lang="en-US" sz="2600" dirty="0"/>
              <a:t>true </a:t>
            </a:r>
            <a:r>
              <a:rPr lang="en-US" sz="2600" dirty="0">
                <a:solidFill>
                  <a:schemeClr val="tx1"/>
                </a:solidFill>
              </a:rPr>
              <a:t>negative correctly.</a:t>
            </a:r>
          </a:p>
          <a:p>
            <a:pPr>
              <a:defRPr/>
            </a:pPr>
            <a:r>
              <a:rPr lang="en-US" sz="2600" b="1" dirty="0"/>
              <a:t>Machine learning </a:t>
            </a:r>
            <a:r>
              <a:rPr lang="en-US" sz="2600" dirty="0">
                <a:solidFill>
                  <a:schemeClr val="tx1"/>
                </a:solidFill>
              </a:rPr>
              <a:t>models performs </a:t>
            </a:r>
            <a:r>
              <a:rPr lang="en-US" sz="2600" b="1" dirty="0">
                <a:solidFill>
                  <a:schemeClr val="tx1"/>
                </a:solidFill>
              </a:rPr>
              <a:t>very well </a:t>
            </a:r>
            <a:r>
              <a:rPr lang="en-US" sz="2600" dirty="0">
                <a:solidFill>
                  <a:schemeClr val="tx1"/>
                </a:solidFill>
              </a:rPr>
              <a:t>in </a:t>
            </a:r>
            <a:r>
              <a:rPr lang="en-US" sz="2600" dirty="0" smtClean="0">
                <a:solidFill>
                  <a:schemeClr val="tx1"/>
                </a:solidFill>
              </a:rPr>
              <a:t>terms </a:t>
            </a:r>
            <a:r>
              <a:rPr lang="en-US" sz="2600" dirty="0">
                <a:solidFill>
                  <a:schemeClr val="tx1"/>
                </a:solidFill>
              </a:rPr>
              <a:t>of predicting </a:t>
            </a:r>
            <a:r>
              <a:rPr lang="en-US" sz="2600" b="1" dirty="0">
                <a:solidFill>
                  <a:schemeClr val="tx1"/>
                </a:solidFill>
              </a:rPr>
              <a:t>true positive </a:t>
            </a:r>
            <a:r>
              <a:rPr lang="en-US" sz="2600" dirty="0">
                <a:solidFill>
                  <a:schemeClr val="tx1"/>
                </a:solidFill>
              </a:rPr>
              <a:t>and moderately in </a:t>
            </a:r>
            <a:r>
              <a:rPr lang="en-US" sz="2600" dirty="0" smtClean="0">
                <a:solidFill>
                  <a:schemeClr val="tx1"/>
                </a:solidFill>
              </a:rPr>
              <a:t>terms </a:t>
            </a:r>
            <a:r>
              <a:rPr lang="en-US" sz="2600" dirty="0">
                <a:solidFill>
                  <a:schemeClr val="tx1"/>
                </a:solidFill>
              </a:rPr>
              <a:t>of predicting true negative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974336" y="2765030"/>
            <a:ext cx="1152144" cy="3237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9" name="Oval 8"/>
          <p:cNvSpPr/>
          <p:nvPr/>
        </p:nvSpPr>
        <p:spPr>
          <a:xfrm>
            <a:off x="938784" y="3266761"/>
            <a:ext cx="1033272" cy="3237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4025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BA0079-0472-6F43-AACC-07E9F62F5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Want to Do Sentiment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DD07DB-934C-934C-9B51-811F06AD3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5013"/>
            <a:ext cx="7886700" cy="4351338"/>
          </a:xfrm>
        </p:spPr>
        <p:txBody>
          <a:bodyPr/>
          <a:lstStyle/>
          <a:p>
            <a:pPr algn="just">
              <a:spcBef>
                <a:spcPct val="30000"/>
              </a:spcBef>
              <a:defRPr/>
            </a:pPr>
            <a:r>
              <a:rPr lang="en-US" altLang="en-US" dirty="0"/>
              <a:t>Product </a:t>
            </a:r>
            <a:r>
              <a:rPr lang="en-US" altLang="en-US" dirty="0" smtClean="0"/>
              <a:t>review </a:t>
            </a:r>
            <a:r>
              <a:rPr lang="en-US" altLang="en-US" dirty="0"/>
              <a:t>from customers </a:t>
            </a:r>
            <a:r>
              <a:rPr lang="en-US" altLang="en-US" dirty="0" smtClean="0"/>
              <a:t>has </a:t>
            </a:r>
            <a:r>
              <a:rPr lang="en-US" altLang="en-US" dirty="0"/>
              <a:t>a treasure trove of </a:t>
            </a:r>
            <a:r>
              <a:rPr lang="en-US" altLang="en-US" dirty="0" smtClean="0"/>
              <a:t>information:</a:t>
            </a:r>
            <a:endParaRPr lang="en-US" altLang="en-US" dirty="0"/>
          </a:p>
          <a:p>
            <a:pPr lvl="1" algn="just">
              <a:spcBef>
                <a:spcPct val="30000"/>
              </a:spcBef>
              <a:defRPr/>
            </a:pPr>
            <a:r>
              <a:rPr lang="en-US" altLang="en-US" dirty="0" smtClean="0">
                <a:solidFill>
                  <a:schemeClr val="tx1"/>
                </a:solidFill>
              </a:rPr>
              <a:t>It helps manufacturers to get feedback to improve existing products/services.</a:t>
            </a:r>
            <a:endParaRPr lang="en-US" altLang="en-US" dirty="0">
              <a:solidFill>
                <a:schemeClr val="tx1"/>
              </a:solidFill>
            </a:endParaRPr>
          </a:p>
          <a:p>
            <a:pPr lvl="1" algn="just">
              <a:spcBef>
                <a:spcPct val="30000"/>
              </a:spcBef>
              <a:defRPr/>
            </a:pPr>
            <a:r>
              <a:rPr lang="en-US" altLang="en-US" dirty="0">
                <a:solidFill>
                  <a:schemeClr val="tx1"/>
                </a:solidFill>
              </a:rPr>
              <a:t>It </a:t>
            </a:r>
            <a:r>
              <a:rPr lang="en-US" altLang="en-US" dirty="0" smtClean="0">
                <a:solidFill>
                  <a:schemeClr val="tx1"/>
                </a:solidFill>
              </a:rPr>
              <a:t>may prompt </a:t>
            </a:r>
            <a:r>
              <a:rPr lang="en-US" altLang="en-US" dirty="0">
                <a:solidFill>
                  <a:schemeClr val="tx1"/>
                </a:solidFill>
              </a:rPr>
              <a:t>the  manufacturer to conduct more in depth </a:t>
            </a:r>
            <a:r>
              <a:rPr lang="en-US" altLang="en-US" dirty="0" smtClean="0">
                <a:solidFill>
                  <a:schemeClr val="tx1"/>
                </a:solidFill>
              </a:rPr>
              <a:t>analyses to </a:t>
            </a:r>
            <a:r>
              <a:rPr lang="en-US" altLang="en-US" dirty="0">
                <a:solidFill>
                  <a:schemeClr val="tx1"/>
                </a:solidFill>
              </a:rPr>
              <a:t>develop new products/services.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3072DC-5AD9-4D43-98C9-8B688355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5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206C2-C3AE-474D-AED7-5A932D71F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Performance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556C1E-77AF-EC41-9AD1-9E67B2EF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32">
            <a:extLst>
              <a:ext uri="{FF2B5EF4-FFF2-40B4-BE49-F238E27FC236}">
                <a16:creationId xmlns:a16="http://schemas.microsoft.com/office/drawing/2014/main" xmlns="" id="{F8E22590-2A5F-FA44-A5BD-C39370DDC4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205" y="1690689"/>
            <a:ext cx="5761575" cy="438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42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Conclusions</a:t>
            </a:r>
            <a:r>
              <a:rPr lang="en-US" altLang="en-US" dirty="0">
                <a:solidFill>
                  <a:srgbClr val="9E0700"/>
                </a:solidFill>
                <a:latin typeface="Arial" panose="020B0604020202020204" pitchFamily="34" charset="0"/>
              </a:rPr>
              <a:t/>
            </a:r>
            <a:br>
              <a:rPr lang="en-US" altLang="en-US" dirty="0">
                <a:solidFill>
                  <a:srgbClr val="9E07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242" y="1481161"/>
            <a:ext cx="7886700" cy="4351338"/>
          </a:xfrm>
        </p:spPr>
        <p:txBody>
          <a:bodyPr numCol="2">
            <a:normAutofit fontScale="92500" lnSpcReduction="20000"/>
          </a:bodyPr>
          <a:lstStyle/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r>
              <a:rPr lang="en-US" altLang="en-US" sz="2800" dirty="0" smtClean="0"/>
              <a:t>Supervised </a:t>
            </a:r>
            <a:r>
              <a:rPr lang="en-US" altLang="en-US" sz="2800" b="1" dirty="0"/>
              <a:t>Machine Learning</a:t>
            </a:r>
            <a:r>
              <a:rPr lang="en-US" altLang="en-US" sz="2800" dirty="0"/>
              <a:t> Techniques tend to do a </a:t>
            </a:r>
            <a:r>
              <a:rPr lang="en-US" altLang="en-US" sz="2800" b="1" dirty="0"/>
              <a:t>better job </a:t>
            </a:r>
            <a:r>
              <a:rPr lang="en-US" altLang="en-US" sz="2800" dirty="0"/>
              <a:t>of predicting reviews as having a positive or negative sentiment.</a:t>
            </a:r>
          </a:p>
          <a:p>
            <a:pPr marL="171450" indent="-171450" algn="just">
              <a:spcBef>
                <a:spcPct val="30000"/>
              </a:spcBef>
              <a:defRPr/>
            </a:pPr>
            <a:r>
              <a:rPr lang="en-US" altLang="en-US" sz="2800" dirty="0"/>
              <a:t>The Lexicon based approach is close to the machine learning approach in terms of accuracy</a:t>
            </a:r>
            <a:r>
              <a:rPr lang="en-US" altLang="en-US" sz="2800" dirty="0" smtClean="0"/>
              <a:t>.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32">
            <a:extLst>
              <a:ext uri="{FF2B5EF4-FFF2-40B4-BE49-F238E27FC236}">
                <a16:creationId xmlns:a16="http://schemas.microsoft.com/office/drawing/2014/main" xmlns="" id="{F8E22590-2A5F-FA44-A5BD-C39370DD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8" y="1790700"/>
            <a:ext cx="4122150" cy="359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panose="020B0604020202020204" pitchFamily="34" charset="0"/>
              </a:rPr>
              <a:t>Conclusions (Cont’d)</a:t>
            </a:r>
            <a:r>
              <a:rPr lang="en-US" altLang="en-US" dirty="0">
                <a:solidFill>
                  <a:srgbClr val="9E0700"/>
                </a:solidFill>
                <a:latin typeface="Arial" panose="020B0604020202020204" pitchFamily="34" charset="0"/>
              </a:rPr>
              <a:t/>
            </a:r>
            <a:br>
              <a:rPr lang="en-US" altLang="en-US" dirty="0">
                <a:solidFill>
                  <a:srgbClr val="9E07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674" y="1225913"/>
            <a:ext cx="7886700" cy="4351338"/>
          </a:xfrm>
        </p:spPr>
        <p:txBody>
          <a:bodyPr numCol="2">
            <a:normAutofit fontScale="92500" lnSpcReduction="20000"/>
          </a:bodyPr>
          <a:lstStyle/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pPr marL="171450" indent="-171450" algn="just">
              <a:spcBef>
                <a:spcPct val="30000"/>
              </a:spcBef>
              <a:defRPr/>
            </a:pPr>
            <a:endParaRPr lang="en-US" altLang="en-US" dirty="0" smtClean="0"/>
          </a:p>
          <a:p>
            <a:r>
              <a:rPr lang="en-US" altLang="en-US" sz="2800" dirty="0"/>
              <a:t>The Lexicon based approach has better precision but lower F1-score</a:t>
            </a:r>
          </a:p>
          <a:p>
            <a:r>
              <a:rPr lang="en-US" altLang="en-US" sz="2800" dirty="0"/>
              <a:t>Since the data has an imbalance and has 82% positive reviews, SVM is the best model. It has the highest accuracy, precision and recall amongst the models that were considered.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32">
            <a:extLst>
              <a:ext uri="{FF2B5EF4-FFF2-40B4-BE49-F238E27FC236}">
                <a16:creationId xmlns:a16="http://schemas.microsoft.com/office/drawing/2014/main" xmlns="" id="{F8E22590-2A5F-FA44-A5BD-C39370DD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50" y="1690688"/>
            <a:ext cx="4122150" cy="354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50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lthough </a:t>
            </a:r>
            <a:r>
              <a:rPr lang="en-US" dirty="0"/>
              <a:t>s</a:t>
            </a:r>
            <a:r>
              <a:rPr lang="en-US" dirty="0" smtClean="0"/>
              <a:t>entiment analysis </a:t>
            </a:r>
            <a:r>
              <a:rPr lang="en-US" dirty="0"/>
              <a:t>gives general </a:t>
            </a:r>
            <a:r>
              <a:rPr lang="en-US" dirty="0" smtClean="0"/>
              <a:t>insight, it is limited </a:t>
            </a:r>
            <a:r>
              <a:rPr lang="en-US" dirty="0"/>
              <a:t>as it divides the data points into </a:t>
            </a:r>
            <a:r>
              <a:rPr lang="en-US" dirty="0" smtClean="0"/>
              <a:t>only a </a:t>
            </a:r>
            <a:r>
              <a:rPr lang="en-US" dirty="0"/>
              <a:t>negative and positive </a:t>
            </a:r>
            <a:r>
              <a:rPr lang="en-US" dirty="0" smtClean="0"/>
              <a:t>opinion.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dirty="0"/>
              <a:t>further Analysis we could expand scope of this paper to include emotion extraction.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8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en-US" sz="1600" dirty="0"/>
              <a:t>Samsung Galaxy S7, Customer Reviews. Retrieve from </a:t>
            </a:r>
            <a:r>
              <a:rPr lang="en-US" altLang="en-US" sz="1600" dirty="0">
                <a:hlinkClick r:id="rId2"/>
              </a:rPr>
              <a:t>https://www.amazon.com/product-reviews/B01F48QLFA</a:t>
            </a:r>
            <a:r>
              <a:rPr lang="en-US" altLang="en-US" sz="1600" dirty="0"/>
              <a:t>. October 29, 2018. 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1600" dirty="0"/>
              <a:t>Drew, J.: Data Mining Introduction. Lecture Notes in Data Science, Southern Methodist University (2017)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hlinkClick r:id="rId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7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this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3" indent="-11113">
              <a:buNone/>
            </a:pPr>
            <a:r>
              <a:rPr lang="en-US" altLang="en-US" dirty="0">
                <a:latin typeface="Arial" panose="020B0604020202020204" pitchFamily="34" charset="0"/>
              </a:rPr>
              <a:t>Perform a comparative study of various approaches to sentiment analysis using NLP.</a:t>
            </a:r>
          </a:p>
          <a:p>
            <a:pPr marL="0" indent="0">
              <a:buNone/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1"/>
            <a:endParaRPr lang="en-US" altLang="en-US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8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68BAC9B9-4D73-E843-80C8-A6E669BA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3" lvl="1" indent="0"/>
            <a:r>
              <a:rPr lang="en-US" sz="3200" dirty="0" smtClean="0">
                <a:solidFill>
                  <a:schemeClr val="tx1"/>
                </a:solidFill>
              </a:rPr>
              <a:t> Supervised </a:t>
            </a:r>
            <a:r>
              <a:rPr lang="en-US" sz="3200" dirty="0">
                <a:solidFill>
                  <a:schemeClr val="tx1"/>
                </a:solidFill>
              </a:rPr>
              <a:t>machine </a:t>
            </a:r>
            <a:r>
              <a:rPr lang="en-US" sz="3200" dirty="0" smtClean="0">
                <a:solidFill>
                  <a:schemeClr val="tx1"/>
                </a:solidFill>
              </a:rPr>
              <a:t>learning</a:t>
            </a:r>
            <a:endParaRPr lang="en-US" sz="3200" dirty="0">
              <a:solidFill>
                <a:schemeClr val="tx1"/>
              </a:solidFill>
            </a:endParaRPr>
          </a:p>
          <a:p>
            <a:pPr marL="11113" lvl="1" indent="0"/>
            <a:r>
              <a:rPr lang="en-US" sz="3200" dirty="0" smtClean="0">
                <a:solidFill>
                  <a:schemeClr val="tx1"/>
                </a:solidFill>
              </a:rPr>
              <a:t> Unsupervised </a:t>
            </a:r>
            <a:r>
              <a:rPr lang="en-US" sz="3200" dirty="0">
                <a:solidFill>
                  <a:schemeClr val="tx1"/>
                </a:solidFill>
              </a:rPr>
              <a:t>lexicon-based</a:t>
            </a:r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D3585-6E4B-9944-8ABC-3C84FA14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(cont’d)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3A2A4C1-3C25-A948-A452-7CB0DD01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F2E59DE4-5384-264A-922A-43A7C60B02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329" y="1405051"/>
            <a:ext cx="6155338" cy="446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4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8833"/>
            <a:ext cx="7886700" cy="1325563"/>
          </a:xfrm>
        </p:spPr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NLP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76" y="2513584"/>
            <a:ext cx="7094728" cy="285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2170829"/>
            <a:ext cx="7740640" cy="2522424"/>
          </a:xfrm>
        </p:spPr>
      </p:pic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Web Crawling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58191"/>
            <a:ext cx="7886700" cy="3474255"/>
          </a:xfrm>
        </p:spPr>
      </p:pic>
    </p:spTree>
    <p:extLst>
      <p:ext uri="{BB962C8B-B14F-4D97-AF65-F5344CB8AC3E}">
        <p14:creationId xmlns:p14="http://schemas.microsoft.com/office/powerpoint/2010/main" val="322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2030</TotalTime>
  <Words>1010</Words>
  <Application>Microsoft Macintosh PowerPoint</Application>
  <PresentationFormat>On-screen Show (4:3)</PresentationFormat>
  <Paragraphs>240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Mangal</vt:lpstr>
      <vt:lpstr>ＭＳ Ｐゴシック</vt:lpstr>
      <vt:lpstr>Arial</vt:lpstr>
      <vt:lpstr>Office Theme</vt:lpstr>
      <vt:lpstr>Comparative Study of Sentiment Analysis with Product Reviews</vt:lpstr>
      <vt:lpstr>Problem Statement</vt:lpstr>
      <vt:lpstr>Why Do We Want to Do Sentiment Analysis?</vt:lpstr>
      <vt:lpstr>Goal of this Paper</vt:lpstr>
      <vt:lpstr>Techniques  </vt:lpstr>
      <vt:lpstr>Techniques (cont’d)</vt:lpstr>
      <vt:lpstr>Natural Language Processing</vt:lpstr>
      <vt:lpstr>Data Acquisition</vt:lpstr>
      <vt:lpstr>Data Acquisition</vt:lpstr>
      <vt:lpstr>Data Acquisition</vt:lpstr>
      <vt:lpstr>Pre-Processing and Feature Extraction </vt:lpstr>
      <vt:lpstr>Text Pre-Processing</vt:lpstr>
      <vt:lpstr>Text Pre-Processing (cont’d)</vt:lpstr>
      <vt:lpstr>Bag of Words - Term Frequency  </vt:lpstr>
      <vt:lpstr>Term Frequency Inverse Document Frequency</vt:lpstr>
      <vt:lpstr>Why TFIDF?</vt:lpstr>
      <vt:lpstr>Training  and Splitting</vt:lpstr>
      <vt:lpstr>Modelling </vt:lpstr>
      <vt:lpstr>Supervised Machine Learning </vt:lpstr>
      <vt:lpstr>Unsupervised Lexicon-Based</vt:lpstr>
      <vt:lpstr>VADER Lexicon</vt:lpstr>
      <vt:lpstr>SentiWordNet Lexicon</vt:lpstr>
      <vt:lpstr>Pattern Lexicon</vt:lpstr>
      <vt:lpstr>Evaluation Metrics </vt:lpstr>
      <vt:lpstr>Confusion Matrix (Cont’d)</vt:lpstr>
      <vt:lpstr>Evaluation Metrics</vt:lpstr>
      <vt:lpstr>Evaluation Metrics</vt:lpstr>
      <vt:lpstr>Results</vt:lpstr>
      <vt:lpstr>Results (cont’d)</vt:lpstr>
      <vt:lpstr>Comparison of Performance </vt:lpstr>
      <vt:lpstr>Conclusions </vt:lpstr>
      <vt:lpstr>Conclusions (Cont’d) </vt:lpstr>
      <vt:lpstr>Future Directions</vt:lpstr>
      <vt:lpstr>Reference 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Nguyen, Heidi</cp:lastModifiedBy>
  <cp:revision>99</cp:revision>
  <dcterms:created xsi:type="dcterms:W3CDTF">2017-03-18T16:30:52Z</dcterms:created>
  <dcterms:modified xsi:type="dcterms:W3CDTF">2018-10-31T17:59:23Z</dcterms:modified>
</cp:coreProperties>
</file>